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E170E-39F3-4C00-32D9-ED6C01AEC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6630E0-B1FC-CBE4-3082-2494D0313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DE23E-3C1A-EEE4-3C00-D39BC2D1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2F0A59-9535-E270-A0C3-BA85E72B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92F57-2968-B7E4-6105-8EFE24853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40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C68110-F4AB-A2F4-69FB-6D0A5761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5655D3-54E8-500D-9E8A-21B566CFE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C926A-0F44-1E0B-3ADD-E9D1C9E1C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C562C-FE47-55E8-9D85-7BC9172C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420FAD-B821-14ED-5986-DC4996DD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BD40C7-ADDA-CF8D-9401-092DE8A63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B555A7-56F4-6A0A-F63A-0F1EBAF0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80B739-4E28-1284-E523-5F4440D4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EA4D46-2527-0027-F26F-A1451594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1E69DF-90DE-EC2B-E952-F2CE2C72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94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64722-6198-D6DF-F86C-73660D2F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2DA0D9-64D9-60EB-F1CA-6A374FD0F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E638FE-42D9-60BD-7D0E-0F45DC34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A3FC79-396C-3487-8467-64250707C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9F963F-4B00-833F-EF9C-CA775058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98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4807B-2439-B99D-1695-54E59AEA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6EEBFE-B56B-2644-9520-2A8DF4F50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0EB968-FF3F-C8DD-921A-0FA3FC5A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0242EE-0A9A-12C9-EA3A-430439F04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A0A97-BE1B-0F70-8E7C-A4F756A5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6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51160-2E87-17F5-E2F8-74927AB67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AE5530-A9B5-4593-C43E-E4B907F54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8AF794-F2A9-B3D2-FEEC-296920B23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233EE0-4B20-BBD7-CC3C-DADC6A482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661FBF-A291-F0C0-7618-12B8683AF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63B1E6-3AF3-C3FA-ADBA-AE7A6EF4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57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F856D-62F8-9B28-5974-37657256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9AD577-7F31-DB26-94FA-28B1A8D16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333603-825A-0CCE-BF9F-00DB5C0D1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C57F4F-052A-855D-5697-17EC91DE35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090907-05AE-4356-512E-4102C9C14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C4CB1F-442F-E989-07D2-283D3D808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79CAD41-4453-7928-C0C9-C7028F8A7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85D6D2-43BB-88A4-E0CA-37BE3FAB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89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DFF6B-5C89-56BA-69EB-D28AD48E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2F6EAE-0CBD-E58E-20AC-7C444F17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9D465F-3830-F2BA-7AD5-CAD669704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8DCDA2-C78C-3A13-170F-8852B52EC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41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F826777-80AE-04AD-AB00-E45227FE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1B2636-8EF8-2CEB-507F-0D70A6627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79E7E0-4A52-113A-03F6-AEAC1F1B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56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D52F7-7BCC-F697-B85A-E34213AA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589361-08D7-ACDF-F5B7-4034F9F7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E5ED11-4B2B-D7DA-2729-B0B7461FC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5A5B3B-1859-5756-5CEF-5245971E0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677CD4-BFE7-78A4-07B6-1D700328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40401E-84AF-0F33-B8C2-6DAB53B1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834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977E9-FAC0-88C2-08AA-F516B3E06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6FF643-A389-93BF-0308-D93B636C9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A7584C-8A37-CC9D-91A5-7E9351C3B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852D9C-3034-F9B2-4057-CA44A6E7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5CE986-D632-8A01-D7A8-3E3B1ED8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1A834D-6235-1A64-D468-832259D1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895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A38E9A-F887-E53D-62AE-4EB6FAF71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994EB1-D0CB-2FC1-5974-2A35FC40B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F73E83-0139-599A-26AB-1CCC3A46D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BAC4A-6487-4ED8-9581-FE2F36671D20}" type="datetimeFigureOut">
              <a:rPr lang="es-ES" smtClean="0"/>
              <a:t>30/03/2026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C1D1BA-B261-557A-41A7-8FC748DFE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6B2422-78F7-7E23-4F8D-8B481A776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BD9B6C-E6C2-4AB1-9FDC-C2A6EE545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68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Calendario contorno">
            <a:extLst>
              <a:ext uri="{FF2B5EF4-FFF2-40B4-BE49-F238E27FC236}">
                <a16:creationId xmlns:a16="http://schemas.microsoft.com/office/drawing/2014/main" id="{495DB0EE-DCD6-19F4-15A0-FCC41EEBE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935" y="5374529"/>
            <a:ext cx="914400" cy="9144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C2ABEF-8342-E04E-F7AE-689DC2FDC689}"/>
              </a:ext>
            </a:extLst>
          </p:cNvPr>
          <p:cNvSpPr txBox="1"/>
          <p:nvPr/>
        </p:nvSpPr>
        <p:spPr>
          <a:xfrm>
            <a:off x="1578961" y="5497897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Inicio: </a:t>
            </a:r>
            <a:r>
              <a:rPr lang="es-ES" b="1" dirty="0">
                <a:solidFill>
                  <a:srgbClr val="0070C0"/>
                </a:solidFill>
              </a:rPr>
              <a:t>27 de abril </a:t>
            </a:r>
            <a:r>
              <a:rPr lang="es-ES" b="1" dirty="0"/>
              <a:t>de 2026</a:t>
            </a:r>
          </a:p>
          <a:p>
            <a:r>
              <a:rPr lang="es-ES" b="1" dirty="0"/>
              <a:t>Fin: </a:t>
            </a:r>
            <a:r>
              <a:rPr lang="es-ES" b="1" dirty="0">
                <a:solidFill>
                  <a:srgbClr val="0070C0"/>
                </a:solidFill>
              </a:rPr>
              <a:t>31 de julio </a:t>
            </a:r>
            <a:r>
              <a:rPr lang="es-ES" b="1" dirty="0"/>
              <a:t>de 2026</a:t>
            </a:r>
          </a:p>
        </p:txBody>
      </p:sp>
      <p:pic>
        <p:nvPicPr>
          <p:cNvPr id="8" name="Gráfico 7" descr="Dirección con relleno sólido">
            <a:extLst>
              <a:ext uri="{FF2B5EF4-FFF2-40B4-BE49-F238E27FC236}">
                <a16:creationId xmlns:a16="http://schemas.microsoft.com/office/drawing/2014/main" id="{A7C24CFD-984F-FA41-A483-62E2EF6DF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7652" y="5497897"/>
            <a:ext cx="703627" cy="70362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1D206F8-114B-B580-790A-95ADE35D9C02}"/>
              </a:ext>
            </a:extLst>
          </p:cNvPr>
          <p:cNvSpPr txBox="1"/>
          <p:nvPr/>
        </p:nvSpPr>
        <p:spPr>
          <a:xfrm>
            <a:off x="7943850" y="5370064"/>
            <a:ext cx="26691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ACCEM</a:t>
            </a:r>
          </a:p>
          <a:p>
            <a:pPr fontAlgn="base"/>
            <a:r>
              <a:rPr lang="es-ES" dirty="0"/>
              <a:t>Avda. Ruta de la Plata, 13 - 1º - Oficina 6</a:t>
            </a:r>
          </a:p>
          <a:p>
            <a:pPr fontAlgn="base"/>
            <a:r>
              <a:rPr lang="es-ES" dirty="0"/>
              <a:t>10001, Cáceres</a:t>
            </a:r>
          </a:p>
          <a:p>
            <a:r>
              <a:rPr lang="es-ES" dirty="0"/>
              <a:t>edelallavem@accem.es</a:t>
            </a:r>
          </a:p>
        </p:txBody>
      </p:sp>
      <p:pic>
        <p:nvPicPr>
          <p:cNvPr id="11" name="Gráfico 10" descr="Reloj contorno">
            <a:extLst>
              <a:ext uri="{FF2B5EF4-FFF2-40B4-BE49-F238E27FC236}">
                <a16:creationId xmlns:a16="http://schemas.microsoft.com/office/drawing/2014/main" id="{21CECF5E-BCC9-6FF8-4168-251339782A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4440" y="5358925"/>
            <a:ext cx="809014" cy="80901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1089CB7-EC78-55CE-584F-48B0B3883CBD}"/>
              </a:ext>
            </a:extLst>
          </p:cNvPr>
          <p:cNvSpPr txBox="1"/>
          <p:nvPr/>
        </p:nvSpPr>
        <p:spPr>
          <a:xfrm>
            <a:off x="5346316" y="5435665"/>
            <a:ext cx="204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Lunes a viernes</a:t>
            </a:r>
          </a:p>
          <a:p>
            <a:r>
              <a:rPr lang="es-ES" b="1" dirty="0"/>
              <a:t>9.00 a 14.00 horas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D26A40-7B25-BB5B-EB84-177CB5F7E2F4}"/>
              </a:ext>
            </a:extLst>
          </p:cNvPr>
          <p:cNvSpPr txBox="1"/>
          <p:nvPr/>
        </p:nvSpPr>
        <p:spPr>
          <a:xfrm>
            <a:off x="3008856" y="152883"/>
            <a:ext cx="5837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0070C0"/>
                </a:solidFill>
              </a:rPr>
              <a:t>TALLER DE APRENDICES</a:t>
            </a:r>
          </a:p>
        </p:txBody>
      </p:sp>
      <p:pic>
        <p:nvPicPr>
          <p:cNvPr id="14" name="Gráfico 13" descr="Diana contorno">
            <a:extLst>
              <a:ext uri="{FF2B5EF4-FFF2-40B4-BE49-F238E27FC236}">
                <a16:creationId xmlns:a16="http://schemas.microsoft.com/office/drawing/2014/main" id="{23254BB1-D9B1-B914-454C-8DC952B14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8935" y="1295928"/>
            <a:ext cx="913569" cy="9144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810FC0-30E9-761C-BA6F-4DAE0F80E2FD}"/>
              </a:ext>
            </a:extLst>
          </p:cNvPr>
          <p:cNvSpPr txBox="1"/>
          <p:nvPr/>
        </p:nvSpPr>
        <p:spPr>
          <a:xfrm>
            <a:off x="1559174" y="1028355"/>
            <a:ext cx="83471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¿Qué ofrecemos?</a:t>
            </a:r>
          </a:p>
          <a:p>
            <a:endParaRPr lang="es-ES" sz="1600" b="1" dirty="0">
              <a:solidFill>
                <a:srgbClr val="0070C0"/>
              </a:solidFill>
            </a:endParaRPr>
          </a:p>
          <a:p>
            <a:pPr marL="447675" indent="-285750">
              <a:buFont typeface="Wingdings" panose="05000000000000000000" pitchFamily="2" charset="2"/>
              <a:buChar char="ü"/>
            </a:pPr>
            <a:r>
              <a:rPr lang="es-ES" sz="1600" b="1" dirty="0"/>
              <a:t>Formación teórico-práctica </a:t>
            </a:r>
            <a:r>
              <a:rPr lang="es-ES" sz="1600" dirty="0"/>
              <a:t>en mantenimiento de edificios: </a:t>
            </a:r>
            <a:r>
              <a:rPr lang="es-ES" sz="1600" b="1" dirty="0"/>
              <a:t>albañilería, fontanería, carpintería y pintura</a:t>
            </a:r>
            <a:r>
              <a:rPr lang="es-ES" sz="1600" dirty="0"/>
              <a:t>. 300 horas.</a:t>
            </a:r>
          </a:p>
          <a:p>
            <a:pPr marL="447675" indent="-285750">
              <a:buFont typeface="Wingdings" panose="05000000000000000000" pitchFamily="2" charset="2"/>
              <a:buChar char="ü"/>
            </a:pPr>
            <a:r>
              <a:rPr lang="es-ES" sz="1600" dirty="0"/>
              <a:t>Formación en </a:t>
            </a:r>
            <a:r>
              <a:rPr lang="es-ES" sz="1600" b="1" dirty="0"/>
              <a:t>Prevención de Riesgos Laborales</a:t>
            </a:r>
            <a:r>
              <a:rPr lang="es-ES" sz="1600" dirty="0"/>
              <a:t>.</a:t>
            </a:r>
          </a:p>
          <a:p>
            <a:pPr marL="447675" indent="-285750">
              <a:buFont typeface="Wingdings" panose="05000000000000000000" pitchFamily="2" charset="2"/>
              <a:buChar char="ü"/>
            </a:pPr>
            <a:r>
              <a:rPr lang="es-ES" sz="1600" b="1" dirty="0"/>
              <a:t>Orientación laboral </a:t>
            </a:r>
            <a:r>
              <a:rPr lang="es-ES" sz="1600" dirty="0"/>
              <a:t>para facilitar la inserción en el mercado de trabajo.</a:t>
            </a:r>
          </a:p>
          <a:p>
            <a:pPr marL="447675" indent="-285750">
              <a:buFont typeface="Wingdings" panose="05000000000000000000" pitchFamily="2" charset="2"/>
              <a:buChar char="ü"/>
            </a:pPr>
            <a:r>
              <a:rPr lang="es-ES" sz="1600" b="1" dirty="0"/>
              <a:t>Becas transporte</a:t>
            </a:r>
          </a:p>
          <a:p>
            <a:pPr marL="447675" indent="-285750">
              <a:buFont typeface="Wingdings" panose="05000000000000000000" pitchFamily="2" charset="2"/>
              <a:buChar char="ü"/>
            </a:pPr>
            <a:r>
              <a:rPr lang="es-ES" sz="1600" b="1" dirty="0"/>
              <a:t>Apoyo económico en la obtención del carnet práctico de conducir</a:t>
            </a:r>
          </a:p>
          <a:p>
            <a:pPr marL="447675" indent="-285750">
              <a:buFont typeface="Wingdings" panose="05000000000000000000" pitchFamily="2" charset="2"/>
              <a:buChar char="ü"/>
            </a:pPr>
            <a:r>
              <a:rPr lang="es-ES" sz="1600" b="1" dirty="0"/>
              <a:t>Apoyo personalizado </a:t>
            </a:r>
            <a:r>
              <a:rPr lang="es-ES" sz="1600" dirty="0"/>
              <a:t>para cada estudiante.</a:t>
            </a:r>
          </a:p>
          <a:p>
            <a:pPr marL="447675" indent="-285750">
              <a:buFont typeface="Wingdings" panose="05000000000000000000" pitchFamily="2" charset="2"/>
              <a:buChar char="ü"/>
            </a:pPr>
            <a:r>
              <a:rPr lang="es-ES" sz="1600" b="1" dirty="0"/>
              <a:t>Certificación y oportunidades de empleo </a:t>
            </a:r>
            <a:r>
              <a:rPr lang="es-ES" sz="1600" dirty="0"/>
              <a:t>al finalizar el curso.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A04181-5484-9C77-514C-5B8A14D22413}"/>
              </a:ext>
            </a:extLst>
          </p:cNvPr>
          <p:cNvSpPr txBox="1"/>
          <p:nvPr/>
        </p:nvSpPr>
        <p:spPr>
          <a:xfrm>
            <a:off x="1559174" y="3849698"/>
            <a:ext cx="103509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¿A quién va dirigido?</a:t>
            </a:r>
          </a:p>
          <a:p>
            <a:endParaRPr lang="es-ES" sz="1600" b="1" dirty="0">
              <a:solidFill>
                <a:srgbClr val="0070C0"/>
              </a:solidFill>
            </a:endParaRPr>
          </a:p>
          <a:p>
            <a:r>
              <a:rPr lang="es-ES" sz="1600" dirty="0"/>
              <a:t>Prioritariamente, </a:t>
            </a:r>
            <a:r>
              <a:rPr lang="es-ES" sz="1600" b="1" dirty="0"/>
              <a:t>personas </a:t>
            </a:r>
            <a:r>
              <a:rPr lang="es-ES" sz="1600" dirty="0"/>
              <a:t>con alto </a:t>
            </a:r>
            <a:r>
              <a:rPr lang="es-ES" sz="1600" b="1" dirty="0"/>
              <a:t>compromiso con la formación, competencias lingüísticas </a:t>
            </a:r>
            <a:r>
              <a:rPr lang="es-ES" sz="1600" dirty="0"/>
              <a:t>adecuadas y</a:t>
            </a:r>
            <a:r>
              <a:rPr lang="es-ES" sz="1600" b="1" dirty="0"/>
              <a:t> posibilidades de incorporarse al mercado de trabajo. Valorable posibilidad de cambio de residencia.</a:t>
            </a:r>
            <a:endParaRPr lang="es-ES" sz="1600" dirty="0"/>
          </a:p>
        </p:txBody>
      </p:sp>
      <p:pic>
        <p:nvPicPr>
          <p:cNvPr id="15" name="Gráfico 14" descr="Grupo contorno">
            <a:extLst>
              <a:ext uri="{FF2B5EF4-FFF2-40B4-BE49-F238E27FC236}">
                <a16:creationId xmlns:a16="http://schemas.microsoft.com/office/drawing/2014/main" id="{43D56514-9FB4-8880-3C31-132AEA0EF4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5101" y="4111230"/>
            <a:ext cx="914400" cy="914400"/>
          </a:xfrm>
          <a:prstGeom prst="rect">
            <a:avLst/>
          </a:prstGeom>
        </p:spPr>
      </p:pic>
      <p:pic>
        <p:nvPicPr>
          <p:cNvPr id="16" name="Imagen 15" descr="Un hombre con una maleta de equipaje&#10;&#10;Descripción generada automáticamente con confianza media">
            <a:extLst>
              <a:ext uri="{FF2B5EF4-FFF2-40B4-BE49-F238E27FC236}">
                <a16:creationId xmlns:a16="http://schemas.microsoft.com/office/drawing/2014/main" id="{D465A44C-10BE-8A97-97ED-302B8DC345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Cutout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86" t="20501" b="28889"/>
          <a:stretch/>
        </p:blipFill>
        <p:spPr bwMode="auto">
          <a:xfrm>
            <a:off x="9525000" y="1753128"/>
            <a:ext cx="2602340" cy="1410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5E890E6-B36B-4105-AFD4-7E66A32C6B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4616" y="97251"/>
            <a:ext cx="7553325" cy="81915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0FB7C3A-BB5A-4917-A16E-8F5A303D6F3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29541" r="25142" b="12992"/>
          <a:stretch/>
        </p:blipFill>
        <p:spPr>
          <a:xfrm>
            <a:off x="11077771" y="5751752"/>
            <a:ext cx="972294" cy="10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1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F5E9C47A83A3B4793BA82C0425B2CDB" ma:contentTypeVersion="13" ma:contentTypeDescription="Crear nuevo documento." ma:contentTypeScope="" ma:versionID="3fb91039dc74430f7b0a1be1901119c5">
  <xsd:schema xmlns:xsd="http://www.w3.org/2001/XMLSchema" xmlns:xs="http://www.w3.org/2001/XMLSchema" xmlns:p="http://schemas.microsoft.com/office/2006/metadata/properties" xmlns:ns2="a6c225af-6409-4aa2-8faf-f7e724595cfa" xmlns:ns3="43573366-f8a6-4658-8f6d-f125b1246ec7" targetNamespace="http://schemas.microsoft.com/office/2006/metadata/properties" ma:root="true" ma:fieldsID="e873cfd76583ba92561db64be09a3ddc" ns2:_="" ns3:_="">
    <xsd:import namespace="a6c225af-6409-4aa2-8faf-f7e724595cfa"/>
    <xsd:import namespace="43573366-f8a6-4658-8f6d-f125b1246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225af-6409-4aa2-8faf-f7e724595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d0989362-74a2-463b-99ae-15b85b24f6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73366-f8a6-4658-8f6d-f125b1246ec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93ffb4b-38c6-472c-b3c5-afa10b5e9fcd}" ma:internalName="TaxCatchAll" ma:showField="CatchAllData" ma:web="43573366-f8a6-4658-8f6d-f125b1246e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573366-f8a6-4658-8f6d-f125b1246ec7" xsi:nil="true"/>
    <lcf76f155ced4ddcb4097134ff3c332f xmlns="a6c225af-6409-4aa2-8faf-f7e724595c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6D3AEB-5DEA-45E5-948D-CB7808782D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B782E6-D001-4CE4-A874-A9AE889DA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c225af-6409-4aa2-8faf-f7e724595cfa"/>
    <ds:schemaRef ds:uri="43573366-f8a6-4658-8f6d-f125b1246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C42D67-1263-43C5-B354-D9116207E386}">
  <ds:schemaRefs>
    <ds:schemaRef ds:uri="43573366-f8a6-4658-8f6d-f125b1246ec7"/>
    <ds:schemaRef ds:uri="http://purl.org/dc/terms/"/>
    <ds:schemaRef ds:uri="http://schemas.microsoft.com/office/2006/documentManagement/types"/>
    <ds:schemaRef ds:uri="http://purl.org/dc/dcmitype/"/>
    <ds:schemaRef ds:uri="a6c225af-6409-4aa2-8faf-f7e724595cf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150</Words>
  <Application>Microsoft Office PowerPoint</Application>
  <PresentationFormat>Panorámica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  MORANDEIRA SANCHEZ</dc:creator>
  <cp:lastModifiedBy>ELSA DE LA LLAVE MORENO</cp:lastModifiedBy>
  <cp:revision>22</cp:revision>
  <cp:lastPrinted>2025-05-06T13:42:05Z</cp:lastPrinted>
  <dcterms:created xsi:type="dcterms:W3CDTF">2025-04-29T13:38:08Z</dcterms:created>
  <dcterms:modified xsi:type="dcterms:W3CDTF">2026-03-30T09:06:39Z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0x0101008F5E9C47A83A3B4793BA82C0425B2CDB</vt:lpwstr>
  </property>
</Properties>
</file>